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17"/>
  </p:notesMasterIdLst>
  <p:sldIdLst>
    <p:sldId id="355" r:id="rId5"/>
    <p:sldId id="351" r:id="rId6"/>
    <p:sldId id="366" r:id="rId7"/>
    <p:sldId id="358" r:id="rId8"/>
    <p:sldId id="357" r:id="rId9"/>
    <p:sldId id="363" r:id="rId10"/>
    <p:sldId id="367" r:id="rId11"/>
    <p:sldId id="368" r:id="rId12"/>
    <p:sldId id="356" r:id="rId13"/>
    <p:sldId id="364" r:id="rId14"/>
    <p:sldId id="361" r:id="rId15"/>
    <p:sldId id="3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999999"/>
    <a:srgbClr val="C5C5C5"/>
    <a:srgbClr val="E7E7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>
        <p:scale>
          <a:sx n="75" d="100"/>
          <a:sy n="75" d="100"/>
        </p:scale>
        <p:origin x="1950" y="882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158847" cy="5824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2F255-ADFB-EC97-A575-E132CBA4F3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7284DD-1723-B692-AF49-AC68AFFB8F76}"/>
              </a:ext>
            </a:extLst>
          </p:cNvPr>
          <p:cNvSpPr txBox="1">
            <a:spLocks/>
          </p:cNvSpPr>
          <p:nvPr/>
        </p:nvSpPr>
        <p:spPr>
          <a:xfrm>
            <a:off x="1028700" y="0"/>
            <a:ext cx="9885392" cy="1641983"/>
          </a:xfrm>
          <a:prstGeom prst="rect">
            <a:avLst/>
          </a:prstGeom>
        </p:spPr>
        <p:txBody>
          <a:bodyPr lIns="0" tIns="0" rIns="0" bIns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Investigating the Impact of</a:t>
            </a:r>
            <a:br>
              <a:rPr lang="en-US" sz="3600" dirty="0"/>
            </a:br>
            <a:r>
              <a:rPr lang="en-US" sz="3600" dirty="0"/>
              <a:t>Augmented Reality and BIM on</a:t>
            </a:r>
            <a:br>
              <a:rPr lang="en-US" sz="3600" dirty="0"/>
            </a:br>
            <a:r>
              <a:rPr lang="en-US" sz="3600" dirty="0"/>
              <a:t>Retrofitting Training for Non-experts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F5CA1C-0C2A-54FF-675D-EAB063394FDE}"/>
              </a:ext>
            </a:extLst>
          </p:cNvPr>
          <p:cNvSpPr txBox="1">
            <a:spLocks/>
          </p:cNvSpPr>
          <p:nvPr/>
        </p:nvSpPr>
        <p:spPr>
          <a:xfrm>
            <a:off x="1028700" y="2141607"/>
            <a:ext cx="7806047" cy="63862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ISMAR2023</a:t>
            </a:r>
          </a:p>
          <a:p>
            <a:r>
              <a:rPr lang="en-US" sz="1800" dirty="0"/>
              <a:t>Submission ID: 1015</a:t>
            </a:r>
          </a:p>
          <a:p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E9A73-1D87-82A2-A8EB-92004FA1A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917" y="2842953"/>
            <a:ext cx="9906166" cy="36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9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Premise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4978E47-7D74-0E04-F9BD-050807AE89CC}"/>
              </a:ext>
            </a:extLst>
          </p:cNvPr>
          <p:cNvSpPr/>
          <p:nvPr/>
        </p:nvSpPr>
        <p:spPr>
          <a:xfrm>
            <a:off x="567380" y="1987048"/>
            <a:ext cx="10749095" cy="789930"/>
          </a:xfrm>
          <a:prstGeom prst="rightArrow">
            <a:avLst>
              <a:gd name="adj1" fmla="val 50000"/>
              <a:gd name="adj2" fmla="val 9728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Augmenting and displaying BIM data during retrofitting training</a:t>
            </a:r>
          </a:p>
        </p:txBody>
      </p:sp>
      <p:pic>
        <p:nvPicPr>
          <p:cNvPr id="8" name="Content Placeholder 16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5E1B60EA-13B2-62B5-5393-3DBE2CBF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576" y="3638808"/>
            <a:ext cx="3729899" cy="247623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F52FE86-23E6-CAC5-5F7F-319DD7105B2B}"/>
              </a:ext>
            </a:extLst>
          </p:cNvPr>
          <p:cNvSpPr txBox="1">
            <a:spLocks/>
          </p:cNvSpPr>
          <p:nvPr/>
        </p:nvSpPr>
        <p:spPr>
          <a:xfrm>
            <a:off x="720433" y="2849160"/>
            <a:ext cx="3173184" cy="6452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Retrofitting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CF27812-CFB7-B394-2C09-C3E99DB38876}"/>
              </a:ext>
            </a:extLst>
          </p:cNvPr>
          <p:cNvSpPr txBox="1">
            <a:spLocks/>
          </p:cNvSpPr>
          <p:nvPr/>
        </p:nvSpPr>
        <p:spPr>
          <a:xfrm>
            <a:off x="4297278" y="2849160"/>
            <a:ext cx="3115409" cy="6452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Building Information Modeling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9BD7D8F-57DF-9BF3-D8FC-857E859A83C1}"/>
              </a:ext>
            </a:extLst>
          </p:cNvPr>
          <p:cNvSpPr txBox="1">
            <a:spLocks/>
          </p:cNvSpPr>
          <p:nvPr/>
        </p:nvSpPr>
        <p:spPr>
          <a:xfrm>
            <a:off x="7846848" y="2849160"/>
            <a:ext cx="3115409" cy="6452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Augmented Reality</a:t>
            </a:r>
          </a:p>
        </p:txBody>
      </p:sp>
      <p:pic>
        <p:nvPicPr>
          <p:cNvPr id="12" name="Content Placeholder 14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297AE83B-81CE-15DF-F143-0DF02A631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0" y="3635409"/>
            <a:ext cx="3729898" cy="247623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3" name="Picture 2" descr="Rhinoceros 3D Logo PNG Vector (AI) Free Download">
            <a:extLst>
              <a:ext uri="{FF2B5EF4-FFF2-40B4-BE49-F238E27FC236}">
                <a16:creationId xmlns:a16="http://schemas.microsoft.com/office/drawing/2014/main" id="{DA5ADDB2-8E18-67A7-42A8-C6451ED5C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16" y="3888124"/>
            <a:ext cx="973344" cy="97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orkstations for Autodesk Revit | Puget Systems">
            <a:extLst>
              <a:ext uri="{FF2B5EF4-FFF2-40B4-BE49-F238E27FC236}">
                <a16:creationId xmlns:a16="http://schemas.microsoft.com/office/drawing/2014/main" id="{66419CD2-1AF3-CD09-0896-CC22DF4F6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30" y="5002433"/>
            <a:ext cx="1053654" cy="105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F42FB4-A3B2-D71E-5F4B-8F0A36C9FA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47" b="87040" l="25099" r="67280">
                        <a14:foregroundMark x1="26982" y1="12287" x2="25887" y2="11929"/>
                        <a14:foregroundMark x1="29041" y1="12960" x2="27241" y2="12372"/>
                        <a14:foregroundMark x1="35348" y1="15022" x2="29041" y2="12960"/>
                        <a14:foregroundMark x1="25871" y1="12960" x2="25099" y2="64212"/>
                        <a14:foregroundMark x1="25887" y1="11929" x2="25871" y2="12960"/>
                        <a14:foregroundMark x1="53614" y1="80118" x2="65309" y2="87187"/>
                        <a14:foregroundMark x1="65309" y1="87187" x2="67280" y2="31811"/>
                        <a14:foregroundMark x1="25756" y1="8247" x2="25756" y2="8247"/>
                        <a14:backgroundMark x1="32457" y1="31222" x2="33114" y2="46244"/>
                        <a14:backgroundMark x1="42970" y1="45361" x2="43890" y2="49337"/>
                        <a14:backgroundMark x1="43758" y1="27393" x2="43758" y2="27393"/>
                        <a14:backgroundMark x1="51117" y1="56259" x2="51117" y2="56259"/>
                        <a14:backgroundMark x1="49540" y1="31664" x2="49540" y2="31664"/>
                        <a14:backgroundMark x1="27595" y1="62150" x2="27595" y2="62150"/>
                        <a14:backgroundMark x1="30618" y1="57585" x2="30618" y2="57585"/>
                        <a14:backgroundMark x1="42970" y1="64507" x2="42970" y2="64507"/>
                        <a14:backgroundMark x1="42444" y1="70398" x2="42444" y2="70398"/>
                        <a14:backgroundMark x1="44284" y1="61708" x2="44284" y2="61708"/>
                        <a14:backgroundMark x1="50854" y1="65096" x2="50854" y2="65096"/>
                        <a14:backgroundMark x1="50066" y1="69072" x2="50066" y2="69072"/>
                        <a14:backgroundMark x1="50197" y1="72901" x2="50197" y2="72901"/>
                        <a14:backgroundMark x1="59396" y1="79087" x2="59396" y2="79087"/>
                        <a14:backgroundMark x1="59264" y1="74374" x2="59264" y2="74374"/>
                        <a14:backgroundMark x1="27858" y1="12960" x2="27858" y2="12960"/>
                        <a14:backgroundMark x1="27464" y1="12960" x2="27070" y2="12518"/>
                      </a14:backgroundRemoval>
                    </a14:imgEffect>
                  </a14:imgLayer>
                </a14:imgProps>
              </a:ext>
            </a:extLst>
          </a:blip>
          <a:srcRect l="21102" t="5671" r="29776" b="8750"/>
          <a:stretch/>
        </p:blipFill>
        <p:spPr>
          <a:xfrm>
            <a:off x="5942709" y="4891317"/>
            <a:ext cx="785029" cy="122033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8072C30D-D2B5-6AD0-95A3-41E71F5120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6" t="8352" r="28835" b="15849"/>
          <a:stretch/>
        </p:blipFill>
        <p:spPr>
          <a:xfrm>
            <a:off x="5939585" y="3888124"/>
            <a:ext cx="785029" cy="11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1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936666" cy="2113466"/>
          </a:xfrm>
        </p:spPr>
        <p:txBody>
          <a:bodyPr/>
          <a:lstStyle/>
          <a:p>
            <a:r>
              <a:rPr lang="en-US" dirty="0"/>
              <a:t>AR-BIM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13689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936666" cy="2113466"/>
          </a:xfrm>
        </p:spPr>
        <p:txBody>
          <a:bodyPr/>
          <a:lstStyle/>
          <a:p>
            <a:r>
              <a:rPr lang="en-US" dirty="0"/>
              <a:t>Paper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39154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EF56C6-1469-16B4-A913-F76E0940491C}"/>
              </a:ext>
            </a:extLst>
          </p:cNvPr>
          <p:cNvSpPr/>
          <p:nvPr/>
        </p:nvSpPr>
        <p:spPr>
          <a:xfrm>
            <a:off x="2075672" y="4824277"/>
            <a:ext cx="7581836" cy="789930"/>
          </a:xfrm>
          <a:prstGeom prst="rightArrow">
            <a:avLst>
              <a:gd name="adj1" fmla="val 50000"/>
              <a:gd name="adj2" fmla="val 9728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Augmenting and displaying BIM data during retrofitting training</a:t>
            </a:r>
          </a:p>
        </p:txBody>
      </p:sp>
      <p:pic>
        <p:nvPicPr>
          <p:cNvPr id="38" name="Content Placeholder 16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C587BE71-1568-BE3A-6F25-739728941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24" y="2190880"/>
            <a:ext cx="3729899" cy="24762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76C562E-A1A9-02FE-C53F-371CD58CF931}"/>
              </a:ext>
            </a:extLst>
          </p:cNvPr>
          <p:cNvSpPr txBox="1">
            <a:spLocks/>
          </p:cNvSpPr>
          <p:nvPr/>
        </p:nvSpPr>
        <p:spPr>
          <a:xfrm>
            <a:off x="702891" y="513161"/>
            <a:ext cx="3173184" cy="1162101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/>
              <a:t>Retrofitting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9FE876EF-91D9-26EC-38D1-B48AE5516861}"/>
              </a:ext>
            </a:extLst>
          </p:cNvPr>
          <p:cNvSpPr txBox="1">
            <a:spLocks/>
          </p:cNvSpPr>
          <p:nvPr/>
        </p:nvSpPr>
        <p:spPr>
          <a:xfrm>
            <a:off x="4125415" y="513161"/>
            <a:ext cx="3115409" cy="1162101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/>
              <a:t>Building Information Modeling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46832F12-EC29-42F0-0535-568693C96FF9}"/>
              </a:ext>
            </a:extLst>
          </p:cNvPr>
          <p:cNvSpPr txBox="1">
            <a:spLocks/>
          </p:cNvSpPr>
          <p:nvPr/>
        </p:nvSpPr>
        <p:spPr>
          <a:xfrm>
            <a:off x="7490164" y="559544"/>
            <a:ext cx="3115409" cy="1162101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/>
              <a:t>Augmented Reality</a:t>
            </a:r>
          </a:p>
        </p:txBody>
      </p:sp>
      <p:pic>
        <p:nvPicPr>
          <p:cNvPr id="42" name="Content Placeholder 14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9BFE1C89-C422-88E4-61BC-EE5EB646E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8" y="2190881"/>
            <a:ext cx="3729898" cy="247623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3" name="Picture 2" descr="Rhinoceros 3D Logo PNG Vector (AI) Free Download">
            <a:extLst>
              <a:ext uri="{FF2B5EF4-FFF2-40B4-BE49-F238E27FC236}">
                <a16:creationId xmlns:a16="http://schemas.microsoft.com/office/drawing/2014/main" id="{B5D4C9D3-05FE-B102-B8EE-408379BBD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46" y="2190880"/>
            <a:ext cx="973344" cy="97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Workstations for Autodesk Revit | Puget Systems">
            <a:extLst>
              <a:ext uri="{FF2B5EF4-FFF2-40B4-BE49-F238E27FC236}">
                <a16:creationId xmlns:a16="http://schemas.microsoft.com/office/drawing/2014/main" id="{4030925D-35A5-B291-5173-A3FD6758B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060" y="3305189"/>
            <a:ext cx="1053654" cy="105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B3C5119-B931-9ADF-AA9E-CE14CB6403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47" b="87040" l="25099" r="67280">
                        <a14:foregroundMark x1="26982" y1="12287" x2="25887" y2="11929"/>
                        <a14:foregroundMark x1="29041" y1="12960" x2="27241" y2="12372"/>
                        <a14:foregroundMark x1="35348" y1="15022" x2="29041" y2="12960"/>
                        <a14:foregroundMark x1="25871" y1="12960" x2="25099" y2="64212"/>
                        <a14:foregroundMark x1="25887" y1="11929" x2="25871" y2="12960"/>
                        <a14:foregroundMark x1="53614" y1="80118" x2="65309" y2="87187"/>
                        <a14:foregroundMark x1="65309" y1="87187" x2="67280" y2="31811"/>
                        <a14:foregroundMark x1="25756" y1="8247" x2="25756" y2="8247"/>
                        <a14:backgroundMark x1="32457" y1="31222" x2="33114" y2="46244"/>
                        <a14:backgroundMark x1="42970" y1="45361" x2="43890" y2="49337"/>
                        <a14:backgroundMark x1="43758" y1="27393" x2="43758" y2="27393"/>
                        <a14:backgroundMark x1="51117" y1="56259" x2="51117" y2="56259"/>
                        <a14:backgroundMark x1="49540" y1="31664" x2="49540" y2="31664"/>
                        <a14:backgroundMark x1="27595" y1="62150" x2="27595" y2="62150"/>
                        <a14:backgroundMark x1="30618" y1="57585" x2="30618" y2="57585"/>
                        <a14:backgroundMark x1="42970" y1="64507" x2="42970" y2="64507"/>
                        <a14:backgroundMark x1="42444" y1="70398" x2="42444" y2="70398"/>
                        <a14:backgroundMark x1="44284" y1="61708" x2="44284" y2="61708"/>
                        <a14:backgroundMark x1="50854" y1="65096" x2="50854" y2="65096"/>
                        <a14:backgroundMark x1="50066" y1="69072" x2="50066" y2="69072"/>
                        <a14:backgroundMark x1="50197" y1="72901" x2="50197" y2="72901"/>
                        <a14:backgroundMark x1="59396" y1="79087" x2="59396" y2="79087"/>
                        <a14:backgroundMark x1="59264" y1="74374" x2="59264" y2="74374"/>
                        <a14:backgroundMark x1="27858" y1="12960" x2="27858" y2="12960"/>
                        <a14:backgroundMark x1="27464" y1="12960" x2="27070" y2="12518"/>
                      </a14:backgroundRemoval>
                    </a14:imgEffect>
                  </a14:imgLayer>
                </a14:imgProps>
              </a:ext>
            </a:extLst>
          </a:blip>
          <a:srcRect l="21102" t="5671" r="29776" b="8750"/>
          <a:stretch/>
        </p:blipFill>
        <p:spPr>
          <a:xfrm>
            <a:off x="5939039" y="3194073"/>
            <a:ext cx="785029" cy="1220330"/>
          </a:xfrm>
          <a:prstGeom prst="rect">
            <a:avLst/>
          </a:prstGeom>
        </p:spPr>
      </p:pic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9097A121-3F9B-00C2-14EF-0B316BFC41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6" t="8352" r="28835" b="15849"/>
          <a:stretch/>
        </p:blipFill>
        <p:spPr>
          <a:xfrm>
            <a:off x="5935915" y="2190880"/>
            <a:ext cx="785029" cy="1162101"/>
          </a:xfrm>
          <a:prstGeom prst="rect">
            <a:avLst/>
          </a:prstGeom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54A612F-B89A-6B77-9CFB-9B0DE5D1ED9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Submission ID: 1015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111DC19F-D66C-5E80-47C7-4067B28567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ISMAR2023</a:t>
            </a:r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indoor, furniture, shelf, cabinet&#10;&#10;Description automatically generated">
            <a:extLst>
              <a:ext uri="{FF2B5EF4-FFF2-40B4-BE49-F238E27FC236}">
                <a16:creationId xmlns:a16="http://schemas.microsoft.com/office/drawing/2014/main" id="{1568C0EF-3A87-6989-E1B7-A0E71739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9" y="3476472"/>
            <a:ext cx="1868220" cy="19361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ACE2F15-BAE4-8E3E-D958-1536C771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</p:spPr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C771A6-F00C-DB66-40EA-4F3E3B8825F1}"/>
              </a:ext>
            </a:extLst>
          </p:cNvPr>
          <p:cNvSpPr txBox="1">
            <a:spLocks/>
          </p:cNvSpPr>
          <p:nvPr/>
        </p:nvSpPr>
        <p:spPr>
          <a:xfrm>
            <a:off x="838200" y="2195582"/>
            <a:ext cx="3771900" cy="645284"/>
          </a:xfrm>
          <a:prstGeom prst="rect">
            <a:avLst/>
          </a:prstGeom>
        </p:spPr>
        <p:txBody>
          <a:bodyPr lIns="0" tIns="0" rIns="0" bIns="0"/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i="1">
                <a:solidFill>
                  <a:schemeClr val="bg1"/>
                </a:solidFill>
                <a:cs typeface="Calibri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“What are they doing?”</a:t>
            </a:r>
          </a:p>
          <a:p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C745125-5B39-6F95-69AC-A6E9B7E66DF4}"/>
              </a:ext>
            </a:extLst>
          </p:cNvPr>
          <p:cNvSpPr txBox="1">
            <a:spLocks/>
          </p:cNvSpPr>
          <p:nvPr/>
        </p:nvSpPr>
        <p:spPr>
          <a:xfrm>
            <a:off x="5061701" y="2647116"/>
            <a:ext cx="3236479" cy="645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800" b="1" dirty="0">
                <a:cs typeface="Calibri"/>
              </a:rPr>
              <a:t>Conventional Documentation</a:t>
            </a:r>
            <a:endParaRPr lang="en-US" sz="1800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65DB0FA-290C-C35D-5F00-4FFE365D1FB0}"/>
              </a:ext>
            </a:extLst>
          </p:cNvPr>
          <p:cNvSpPr txBox="1">
            <a:spLocks/>
          </p:cNvSpPr>
          <p:nvPr/>
        </p:nvSpPr>
        <p:spPr>
          <a:xfrm>
            <a:off x="151929" y="2897849"/>
            <a:ext cx="4983858" cy="64528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800" b="1" dirty="0">
                <a:cs typeface="Calibri"/>
              </a:rPr>
              <a:t>Electrical outlet installation</a:t>
            </a:r>
            <a:endParaRPr lang="en-US" sz="1800" b="1" dirty="0"/>
          </a:p>
          <a:p>
            <a:pPr algn="ctr"/>
            <a:endParaRPr lang="en-US" sz="1800" i="1" dirty="0"/>
          </a:p>
        </p:txBody>
      </p:sp>
      <p:pic>
        <p:nvPicPr>
          <p:cNvPr id="13" name="Picture 12" descr="A picture containing wardrobe, empty&#10;&#10;Description automatically generated">
            <a:extLst>
              <a:ext uri="{FF2B5EF4-FFF2-40B4-BE49-F238E27FC236}">
                <a16:creationId xmlns:a16="http://schemas.microsoft.com/office/drawing/2014/main" id="{2EAC99DE-EB00-8593-B02F-84367FA2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672" y="3394833"/>
            <a:ext cx="2451805" cy="246409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49ADB63-15A2-C4E1-B46C-3A0EB5079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19" y="3407394"/>
            <a:ext cx="1928710" cy="136006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E5AA8A8-8BFF-75EA-5046-9220CF78D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50" y="3864071"/>
            <a:ext cx="1791855" cy="17897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03D724E-54DB-26A1-43C5-F67956386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97" y="4498869"/>
            <a:ext cx="1468005" cy="13600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20F9C8-F15D-0DAF-9146-2132ED7C5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24" y="3466094"/>
            <a:ext cx="1362186" cy="1936196"/>
          </a:xfrm>
          <a:prstGeom prst="rect">
            <a:avLst/>
          </a:prstGeom>
        </p:spPr>
      </p:pic>
      <p:pic>
        <p:nvPicPr>
          <p:cNvPr id="18" name="Picture 17" descr="A picture containing text, meter, parking&#10;&#10;Description automatically generated">
            <a:extLst>
              <a:ext uri="{FF2B5EF4-FFF2-40B4-BE49-F238E27FC236}">
                <a16:creationId xmlns:a16="http://schemas.microsoft.com/office/drawing/2014/main" id="{FADD504E-15FB-320B-78BC-6B7638A592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65" y="3716520"/>
            <a:ext cx="659978" cy="1456100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0468DFA2-CF76-A834-E8A0-F95223039B60}"/>
              </a:ext>
            </a:extLst>
          </p:cNvPr>
          <p:cNvSpPr txBox="1">
            <a:spLocks/>
          </p:cNvSpPr>
          <p:nvPr/>
        </p:nvSpPr>
        <p:spPr>
          <a:xfrm>
            <a:off x="5578851" y="6006656"/>
            <a:ext cx="2451805" cy="25743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400" dirty="0">
                <a:cs typeface="Calibri"/>
              </a:rPr>
              <a:t>(</a:t>
            </a:r>
            <a:r>
              <a:rPr lang="en-US" sz="1400" i="1" dirty="0">
                <a:cs typeface="Calibri"/>
              </a:rPr>
              <a:t>n</a:t>
            </a:r>
            <a:r>
              <a:rPr lang="en-US" sz="1400" dirty="0">
                <a:cs typeface="Calibri"/>
              </a:rPr>
              <a:t> = 32</a:t>
            </a:r>
            <a:r>
              <a:rPr lang="en-US" sz="1400" i="1" dirty="0">
                <a:cs typeface="Calibri"/>
              </a:rPr>
              <a:t>)</a:t>
            </a:r>
            <a:endParaRPr lang="en-US" sz="1400" i="1" dirty="0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F89541CC-7573-8D9F-9755-08CF52B78460}"/>
              </a:ext>
            </a:extLst>
          </p:cNvPr>
          <p:cNvSpPr txBox="1">
            <a:spLocks/>
          </p:cNvSpPr>
          <p:nvPr/>
        </p:nvSpPr>
        <p:spPr>
          <a:xfrm>
            <a:off x="8517672" y="2644546"/>
            <a:ext cx="2451805" cy="645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800" b="1" dirty="0">
                <a:cs typeface="Calibri"/>
              </a:rPr>
              <a:t>BIM-enabled AR</a:t>
            </a:r>
            <a:endParaRPr lang="en-US" sz="1800" b="1" dirty="0"/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691E0199-0037-CF1F-6D5E-2C4D95EE153B}"/>
              </a:ext>
            </a:extLst>
          </p:cNvPr>
          <p:cNvSpPr txBox="1">
            <a:spLocks/>
          </p:cNvSpPr>
          <p:nvPr/>
        </p:nvSpPr>
        <p:spPr>
          <a:xfrm>
            <a:off x="8604915" y="6003127"/>
            <a:ext cx="2451805" cy="25743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400" dirty="0">
                <a:cs typeface="Calibri"/>
              </a:rPr>
              <a:t>(</a:t>
            </a:r>
            <a:r>
              <a:rPr lang="en-US" sz="1400" i="1" dirty="0">
                <a:cs typeface="Calibri"/>
              </a:rPr>
              <a:t>n</a:t>
            </a:r>
            <a:r>
              <a:rPr lang="en-US" sz="1400" dirty="0">
                <a:cs typeface="Calibri"/>
              </a:rPr>
              <a:t> = 32</a:t>
            </a:r>
            <a:r>
              <a:rPr lang="en-US" sz="1400" i="1" dirty="0">
                <a:cs typeface="Calibri"/>
              </a:rPr>
              <a:t>)</a:t>
            </a:r>
            <a:endParaRPr lang="en-US" sz="1400" i="1" dirty="0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C348FAA-A3EF-1EA4-AB2A-61CCFC0207A0}"/>
              </a:ext>
            </a:extLst>
          </p:cNvPr>
          <p:cNvSpPr txBox="1">
            <a:spLocks/>
          </p:cNvSpPr>
          <p:nvPr/>
        </p:nvSpPr>
        <p:spPr>
          <a:xfrm>
            <a:off x="6235802" y="2205857"/>
            <a:ext cx="3996623" cy="4983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i="1" dirty="0">
                <a:cs typeface="Calibri"/>
              </a:rPr>
              <a:t>“How are they divided?”</a:t>
            </a:r>
            <a:endParaRPr lang="en-US" i="1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C3B05655-72DC-A0BC-B533-AC097043A6B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Submission ID: 1015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D5003D3-5565-B1F2-1912-4F1C0D5EE9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ISMAR2023</a:t>
            </a:r>
          </a:p>
        </p:txBody>
      </p:sp>
    </p:spTree>
    <p:extLst>
      <p:ext uri="{BB962C8B-B14F-4D97-AF65-F5344CB8AC3E}">
        <p14:creationId xmlns:p14="http://schemas.microsoft.com/office/powerpoint/2010/main" val="234592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Cutout Area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6CCA6910-3EA4-0871-8F6B-6A455626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10500" cy="6060949"/>
          </a:xfrm>
          <a:prstGeom prst="rect">
            <a:avLst/>
          </a:prstGeom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DF39979-3D93-0D3C-01A0-BD7D062EAC7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Submission ID: 1015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70A840-6171-EC67-A393-F2A8EF44D0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ISMAR2023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93A7EF4-E123-BAB2-539E-15862A041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39726"/>
              </p:ext>
            </p:extLst>
          </p:nvPr>
        </p:nvGraphicFramePr>
        <p:xfrm>
          <a:off x="8298180" y="1080827"/>
          <a:ext cx="3774906" cy="1184199"/>
        </p:xfrm>
        <a:graphic>
          <a:graphicData uri="http://schemas.openxmlformats.org/drawingml/2006/table">
            <a:tbl>
              <a:tblPr firstRow="1" firstCol="1">
                <a:tableStyleId>{D7AC3CCA-C797-4891-BE02-D94E43425B78}</a:tableStyleId>
              </a:tblPr>
              <a:tblGrid>
                <a:gridCol w="1258302">
                  <a:extLst>
                    <a:ext uri="{9D8B030D-6E8A-4147-A177-3AD203B41FA5}">
                      <a16:colId xmlns:a16="http://schemas.microsoft.com/office/drawing/2014/main" val="3303138970"/>
                    </a:ext>
                  </a:extLst>
                </a:gridCol>
                <a:gridCol w="1258302">
                  <a:extLst>
                    <a:ext uri="{9D8B030D-6E8A-4147-A177-3AD203B41FA5}">
                      <a16:colId xmlns:a16="http://schemas.microsoft.com/office/drawing/2014/main" val="928944892"/>
                    </a:ext>
                  </a:extLst>
                </a:gridCol>
                <a:gridCol w="1258302">
                  <a:extLst>
                    <a:ext uri="{9D8B030D-6E8A-4147-A177-3AD203B41FA5}">
                      <a16:colId xmlns:a16="http://schemas.microsoft.com/office/drawing/2014/main" val="2917421418"/>
                    </a:ext>
                  </a:extLst>
                </a:gridCol>
              </a:tblGrid>
              <a:tr h="3947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  <a:r>
                        <a:rPr lang="en-US" i="1" dirty="0"/>
                        <a:t>*</a:t>
                      </a:r>
                      <a:r>
                        <a:rPr lang="en-US" i="1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r>
                        <a:rPr lang="en-US" i="1" baseline="0" dirty="0"/>
                        <a:t>*</a:t>
                      </a:r>
                      <a:r>
                        <a:rPr lang="en-US" i="1" baseline="30000" dirty="0"/>
                        <a:t>2</a:t>
                      </a:r>
                      <a:endParaRPr 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095865"/>
                  </a:ext>
                </a:extLst>
              </a:tr>
              <a:tr h="3947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980464"/>
                  </a:ext>
                </a:extLst>
              </a:tr>
              <a:tr h="3947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246649"/>
                  </a:ext>
                </a:extLst>
              </a:tr>
            </a:tbl>
          </a:graphicData>
        </a:graphic>
      </p:graphicFrame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CEA1D56-A91E-E942-77BF-E85DDC3F3CDA}"/>
              </a:ext>
            </a:extLst>
          </p:cNvPr>
          <p:cNvSpPr txBox="1">
            <a:spLocks/>
          </p:cNvSpPr>
          <p:nvPr/>
        </p:nvSpPr>
        <p:spPr>
          <a:xfrm>
            <a:off x="8298180" y="2299956"/>
            <a:ext cx="3774906" cy="2958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000" i="1" dirty="0">
                <a:cs typeface="Calibri"/>
              </a:rPr>
              <a:t>*1 </a:t>
            </a:r>
            <a:r>
              <a:rPr lang="en-US" sz="1000" dirty="0">
                <a:cs typeface="Calibri"/>
              </a:rPr>
              <a:t>– </a:t>
            </a:r>
            <a:r>
              <a:rPr lang="en-US" sz="1000" b="1" dirty="0">
                <a:cs typeface="Calibri"/>
              </a:rPr>
              <a:t>Significant difference </a:t>
            </a:r>
            <a:r>
              <a:rPr lang="en-US" sz="1000" dirty="0">
                <a:cs typeface="Calibri"/>
              </a:rPr>
              <a:t>confirmed by </a:t>
            </a:r>
            <a:r>
              <a:rPr lang="en-US" sz="1000" i="1" dirty="0" err="1">
                <a:cs typeface="Calibri"/>
              </a:rPr>
              <a:t>Wilcoxin</a:t>
            </a:r>
            <a:r>
              <a:rPr lang="en-US" sz="1000" i="1" dirty="0">
                <a:cs typeface="Calibri"/>
              </a:rPr>
              <a:t> Rank Sum Test</a:t>
            </a:r>
            <a:endParaRPr lang="en-US" sz="1000" i="1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48F62A23-E665-13F3-63F4-DF5F31D2C3C2}"/>
              </a:ext>
            </a:extLst>
          </p:cNvPr>
          <p:cNvSpPr txBox="1">
            <a:spLocks/>
          </p:cNvSpPr>
          <p:nvPr/>
        </p:nvSpPr>
        <p:spPr>
          <a:xfrm>
            <a:off x="8298180" y="2459461"/>
            <a:ext cx="3774906" cy="2958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000" i="1" dirty="0">
                <a:cs typeface="Calibri"/>
              </a:rPr>
              <a:t>*2 </a:t>
            </a:r>
            <a:r>
              <a:rPr lang="en-US" sz="1000" dirty="0">
                <a:cs typeface="Calibri"/>
              </a:rPr>
              <a:t>– </a:t>
            </a:r>
            <a:r>
              <a:rPr lang="en-US" sz="1000" b="1" dirty="0">
                <a:cs typeface="Calibri"/>
              </a:rPr>
              <a:t>Unequal variance</a:t>
            </a:r>
            <a:r>
              <a:rPr lang="en-US" sz="1000" dirty="0">
                <a:cs typeface="Calibri"/>
              </a:rPr>
              <a:t> confirmed by </a:t>
            </a:r>
            <a:r>
              <a:rPr lang="en-US" sz="1000" i="1" dirty="0" err="1">
                <a:cs typeface="Calibri"/>
              </a:rPr>
              <a:t>Levene’s</a:t>
            </a:r>
            <a:r>
              <a:rPr lang="en-US" sz="1000" i="1" dirty="0">
                <a:cs typeface="Calibri"/>
              </a:rPr>
              <a:t> test</a:t>
            </a:r>
            <a:endParaRPr lang="en-US" sz="1000" i="1" dirty="0"/>
          </a:p>
        </p:txBody>
      </p:sp>
      <p:pic>
        <p:nvPicPr>
          <p:cNvPr id="17" name="Picture 16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0E73B074-2FBF-4A4B-7F62-36E7FD5A40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4754" b="18679"/>
          <a:stretch/>
        </p:blipFill>
        <p:spPr>
          <a:xfrm>
            <a:off x="8587925" y="2914801"/>
            <a:ext cx="3225078" cy="271752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8285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D26DAD6-8F56-0FE4-53B3-623DB4EE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9507" y="0"/>
            <a:ext cx="7892493" cy="6124575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24C7AA-B4F5-5BCE-050E-77E4431699F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Submission ID: 1015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58F56E7-ECFA-7801-7F13-127609E9A4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ISMAR2023</a:t>
            </a:r>
          </a:p>
        </p:txBody>
      </p:sp>
      <p:graphicFrame>
        <p:nvGraphicFramePr>
          <p:cNvPr id="17" name="Table 13">
            <a:extLst>
              <a:ext uri="{FF2B5EF4-FFF2-40B4-BE49-F238E27FC236}">
                <a16:creationId xmlns:a16="http://schemas.microsoft.com/office/drawing/2014/main" id="{3D9A42DC-6119-89C6-0910-B3E2367FE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20191"/>
              </p:ext>
            </p:extLst>
          </p:nvPr>
        </p:nvGraphicFramePr>
        <p:xfrm>
          <a:off x="378997" y="565666"/>
          <a:ext cx="3594384" cy="3187689"/>
        </p:xfrm>
        <a:graphic>
          <a:graphicData uri="http://schemas.openxmlformats.org/drawingml/2006/table">
            <a:tbl>
              <a:tblPr firstRow="1" firstCol="1">
                <a:tableStyleId>{D7AC3CCA-C797-4891-BE02-D94E43425B78}</a:tableStyleId>
              </a:tblPr>
              <a:tblGrid>
                <a:gridCol w="898596">
                  <a:extLst>
                    <a:ext uri="{9D8B030D-6E8A-4147-A177-3AD203B41FA5}">
                      <a16:colId xmlns:a16="http://schemas.microsoft.com/office/drawing/2014/main" val="3303138970"/>
                    </a:ext>
                  </a:extLst>
                </a:gridCol>
                <a:gridCol w="898596">
                  <a:extLst>
                    <a:ext uri="{9D8B030D-6E8A-4147-A177-3AD203B41FA5}">
                      <a16:colId xmlns:a16="http://schemas.microsoft.com/office/drawing/2014/main" val="3913177827"/>
                    </a:ext>
                  </a:extLst>
                </a:gridCol>
                <a:gridCol w="898596">
                  <a:extLst>
                    <a:ext uri="{9D8B030D-6E8A-4147-A177-3AD203B41FA5}">
                      <a16:colId xmlns:a16="http://schemas.microsoft.com/office/drawing/2014/main" val="928944892"/>
                    </a:ext>
                  </a:extLst>
                </a:gridCol>
                <a:gridCol w="898596">
                  <a:extLst>
                    <a:ext uri="{9D8B030D-6E8A-4147-A177-3AD203B41FA5}">
                      <a16:colId xmlns:a16="http://schemas.microsoft.com/office/drawing/2014/main" val="2917421418"/>
                    </a:ext>
                  </a:extLst>
                </a:gridCol>
              </a:tblGrid>
              <a:tr h="44132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Median</a:t>
                      </a:r>
                      <a:r>
                        <a:rPr lang="en-US" sz="1300" i="1" dirty="0"/>
                        <a:t>*</a:t>
                      </a:r>
                      <a:r>
                        <a:rPr lang="en-US" sz="1300" i="1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</a:t>
                      </a:r>
                      <a:endParaRPr lang="en-US" sz="13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095865"/>
                  </a:ext>
                </a:extLst>
              </a:tr>
              <a:tr h="3432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129.23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81.02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980464"/>
                  </a:ext>
                </a:extLst>
              </a:tr>
              <a:tr h="3432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1142.34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655.27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246649"/>
                  </a:ext>
                </a:extLst>
              </a:tr>
              <a:tr h="3432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82.22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45.84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038922"/>
                  </a:ext>
                </a:extLst>
              </a:tr>
              <a:tr h="3432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293.02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267.64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698765"/>
                  </a:ext>
                </a:extLst>
              </a:tr>
              <a:tr h="3432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163.38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62.51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811871"/>
                  </a:ext>
                </a:extLst>
              </a:tr>
              <a:tr h="3432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375.68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140.31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315230"/>
                  </a:ext>
                </a:extLst>
              </a:tr>
              <a:tr h="3432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97.91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807343"/>
                  </a:ext>
                </a:extLst>
              </a:tr>
              <a:tr h="3432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360.58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262.36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011757"/>
                  </a:ext>
                </a:extLst>
              </a:tr>
            </a:tbl>
          </a:graphicData>
        </a:graphic>
      </p:graphicFrame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55A38EBB-B14B-31B9-BE9E-234CACDB4FD7}"/>
              </a:ext>
            </a:extLst>
          </p:cNvPr>
          <p:cNvSpPr txBox="1">
            <a:spLocks/>
          </p:cNvSpPr>
          <p:nvPr/>
        </p:nvSpPr>
        <p:spPr>
          <a:xfrm>
            <a:off x="248489" y="3820030"/>
            <a:ext cx="3774906" cy="2958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000" i="1" dirty="0">
                <a:cs typeface="Calibri"/>
              </a:rPr>
              <a:t>*1 </a:t>
            </a:r>
            <a:r>
              <a:rPr lang="en-US" sz="1000" dirty="0">
                <a:cs typeface="Calibri"/>
              </a:rPr>
              <a:t>– </a:t>
            </a:r>
            <a:r>
              <a:rPr lang="en-US" sz="1000" b="1" dirty="0">
                <a:cs typeface="Calibri"/>
              </a:rPr>
              <a:t>Significant differences </a:t>
            </a:r>
            <a:r>
              <a:rPr lang="en-US" sz="1000" dirty="0">
                <a:cs typeface="Calibri"/>
              </a:rPr>
              <a:t>confirmed by </a:t>
            </a:r>
            <a:r>
              <a:rPr lang="en-US" sz="1000" i="1" dirty="0" err="1">
                <a:cs typeface="Calibri"/>
              </a:rPr>
              <a:t>Wilcoxin</a:t>
            </a:r>
            <a:r>
              <a:rPr lang="en-US" sz="1000" i="1" dirty="0">
                <a:cs typeface="Calibri"/>
              </a:rPr>
              <a:t> Rank Sum Test</a:t>
            </a:r>
            <a:endParaRPr lang="en-US" sz="10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A72A5-E932-E038-AF78-E452E5DDA16C}"/>
              </a:ext>
            </a:extLst>
          </p:cNvPr>
          <p:cNvSpPr txBox="1"/>
          <p:nvPr/>
        </p:nvSpPr>
        <p:spPr>
          <a:xfrm>
            <a:off x="5746376" y="2690336"/>
            <a:ext cx="349624" cy="369332"/>
          </a:xfrm>
          <a:prstGeom prst="rect">
            <a:avLst/>
          </a:prstGeom>
          <a:solidFill>
            <a:srgbClr val="E7E7E7"/>
          </a:solidFill>
          <a:ln w="19050">
            <a:solidFill>
              <a:srgbClr val="999999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15918-E561-2A43-43BD-97449DAD198B}"/>
              </a:ext>
            </a:extLst>
          </p:cNvPr>
          <p:cNvSpPr txBox="1"/>
          <p:nvPr/>
        </p:nvSpPr>
        <p:spPr>
          <a:xfrm>
            <a:off x="7507186" y="2690336"/>
            <a:ext cx="349624" cy="369332"/>
          </a:xfrm>
          <a:prstGeom prst="rect">
            <a:avLst/>
          </a:prstGeom>
          <a:solidFill>
            <a:srgbClr val="E7E7E7"/>
          </a:solidFill>
          <a:ln w="19050">
            <a:solidFill>
              <a:srgbClr val="999999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EF4FD-1617-14B2-6E7F-D82BB032F403}"/>
              </a:ext>
            </a:extLst>
          </p:cNvPr>
          <p:cNvSpPr txBox="1"/>
          <p:nvPr/>
        </p:nvSpPr>
        <p:spPr>
          <a:xfrm>
            <a:off x="9211463" y="2690336"/>
            <a:ext cx="349624" cy="369332"/>
          </a:xfrm>
          <a:prstGeom prst="rect">
            <a:avLst/>
          </a:prstGeom>
          <a:solidFill>
            <a:srgbClr val="E7E7E7"/>
          </a:solidFill>
          <a:ln w="19050">
            <a:solidFill>
              <a:srgbClr val="999999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6FC474-0D67-1787-639C-9A7BCF8E0033}"/>
              </a:ext>
            </a:extLst>
          </p:cNvPr>
          <p:cNvSpPr txBox="1"/>
          <p:nvPr/>
        </p:nvSpPr>
        <p:spPr>
          <a:xfrm>
            <a:off x="10915740" y="2690336"/>
            <a:ext cx="349624" cy="369332"/>
          </a:xfrm>
          <a:prstGeom prst="rect">
            <a:avLst/>
          </a:prstGeom>
          <a:solidFill>
            <a:srgbClr val="E7E7E7"/>
          </a:solidFill>
          <a:ln w="19050">
            <a:solidFill>
              <a:srgbClr val="999999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940DDEB5-6E0C-221C-9B52-FC8E282AB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7" y="4453374"/>
            <a:ext cx="3594384" cy="202184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4968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7D56C6-8933-A019-C518-348A2AE9A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740588" cy="67826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377B-F89F-1A34-7B45-E45490A622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Submission ID: 1015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EBBF4-E013-F18C-5313-EFFF3AD04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ISMAR2023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8A5AE7E-B755-D108-D6A9-C41AF5DE73AE}"/>
              </a:ext>
            </a:extLst>
          </p:cNvPr>
          <p:cNvSpPr txBox="1">
            <a:spLocks/>
          </p:cNvSpPr>
          <p:nvPr/>
        </p:nvSpPr>
        <p:spPr>
          <a:xfrm>
            <a:off x="8845363" y="2039795"/>
            <a:ext cx="3213287" cy="736986"/>
          </a:xfrm>
          <a:prstGeom prst="rect">
            <a:avLst/>
          </a:prstGeom>
          <a:solidFill>
            <a:srgbClr val="D9D9D9">
              <a:alpha val="40000"/>
            </a:srgbClr>
          </a:solidFill>
          <a:ln w="1905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600" b="1" dirty="0">
                <a:cs typeface="Calibri"/>
              </a:rPr>
              <a:t>NASA Task Load Index (TLX)</a:t>
            </a:r>
          </a:p>
          <a:p>
            <a:pPr algn="ctr">
              <a:lnSpc>
                <a:spcPct val="110000"/>
              </a:lnSpc>
            </a:pPr>
            <a:r>
              <a:rPr lang="en-US" sz="1600" b="1" dirty="0">
                <a:cs typeface="Calibri"/>
              </a:rPr>
              <a:t>System Usability Scale (SUS)</a:t>
            </a:r>
            <a:endParaRPr lang="en-US" sz="1600" i="1" dirty="0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03C87596-608A-D05B-9B4F-C691154A3D34}"/>
              </a:ext>
            </a:extLst>
          </p:cNvPr>
          <p:cNvSpPr txBox="1">
            <a:spLocks/>
          </p:cNvSpPr>
          <p:nvPr/>
        </p:nvSpPr>
        <p:spPr>
          <a:xfrm>
            <a:off x="8845363" y="2906570"/>
            <a:ext cx="3213287" cy="2789380"/>
          </a:xfrm>
          <a:prstGeom prst="rect">
            <a:avLst/>
          </a:prstGeom>
          <a:solidFill>
            <a:srgbClr val="D9D9D9">
              <a:alpha val="40000"/>
            </a:srgbClr>
          </a:solidFill>
          <a:ln w="1905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600" b="1" i="1" dirty="0"/>
              <a:t>Significant differences </a:t>
            </a:r>
            <a:r>
              <a:rPr lang="en-US" sz="1600" i="1" dirty="0"/>
              <a:t>confirmed by </a:t>
            </a:r>
            <a:r>
              <a:rPr lang="en-US" sz="1600" i="1" dirty="0" err="1"/>
              <a:t>Wilcoxin</a:t>
            </a:r>
            <a:r>
              <a:rPr lang="en-US" sz="1600" i="1" dirty="0"/>
              <a:t> Rank Sum Test in:</a:t>
            </a:r>
          </a:p>
          <a:p>
            <a:pPr algn="ctr">
              <a:lnSpc>
                <a:spcPct val="110000"/>
              </a:lnSpc>
            </a:pPr>
            <a:r>
              <a:rPr lang="en-US" sz="1600" i="1" dirty="0"/>
              <a:t>System Usability</a:t>
            </a:r>
            <a:br>
              <a:rPr lang="en-US" sz="1600" i="1" dirty="0"/>
            </a:br>
            <a:r>
              <a:rPr lang="en-US" sz="1600" i="1" dirty="0"/>
              <a:t>Mental Demand</a:t>
            </a:r>
            <a:br>
              <a:rPr lang="en-US" sz="1600" i="1" dirty="0"/>
            </a:br>
            <a:r>
              <a:rPr lang="en-US" sz="1600" i="1" dirty="0"/>
              <a:t>Physical Demand</a:t>
            </a:r>
            <a:br>
              <a:rPr lang="en-US" sz="1600" i="1" dirty="0"/>
            </a:br>
            <a:r>
              <a:rPr lang="en-US" sz="1600" i="1" dirty="0"/>
              <a:t>Effort Demand</a:t>
            </a:r>
            <a:br>
              <a:rPr lang="en-US" sz="1600" i="1" dirty="0"/>
            </a:br>
            <a:r>
              <a:rPr lang="en-US" sz="1600" i="1" dirty="0"/>
              <a:t>Self-reported Performance</a:t>
            </a:r>
          </a:p>
        </p:txBody>
      </p:sp>
    </p:spTree>
    <p:extLst>
      <p:ext uri="{BB962C8B-B14F-4D97-AF65-F5344CB8AC3E}">
        <p14:creationId xmlns:p14="http://schemas.microsoft.com/office/powerpoint/2010/main" val="230137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D8711A-FCDC-C4A4-E757-CF396AB3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5" y="3238066"/>
            <a:ext cx="9991725" cy="64528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43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D8711A-FCDC-C4A4-E757-CF396AB3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294" y="3238066"/>
            <a:ext cx="7810500" cy="645284"/>
          </a:xfrm>
        </p:spPr>
        <p:txBody>
          <a:bodyPr/>
          <a:lstStyle/>
          <a:p>
            <a:r>
              <a:rPr lang="en-US" dirty="0"/>
              <a:t>LEGACY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7ADA7-D92D-E798-8759-401F9A65B7B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69588" y="6292850"/>
            <a:ext cx="1522412" cy="182563"/>
          </a:xfrm>
        </p:spPr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ACFE6-99A2-20D9-CFA4-5A5668F8571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728325" y="6294438"/>
            <a:ext cx="1463675" cy="1825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1E24-6B3A-F38E-56C0-A8E12D44CC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79250" y="6292850"/>
            <a:ext cx="412750" cy="182563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4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A91C97C-CCFB-531F-71BA-A9BC78B415B2}"/>
              </a:ext>
            </a:extLst>
          </p:cNvPr>
          <p:cNvSpPr/>
          <p:nvPr/>
        </p:nvSpPr>
        <p:spPr>
          <a:xfrm>
            <a:off x="523548" y="1296394"/>
            <a:ext cx="11197619" cy="109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7" name="Content Placeholder 16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C6C43DD0-DC49-3426-8D69-65D7712379E2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268" y="3265409"/>
            <a:ext cx="3729899" cy="2476239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6489A0B-0928-0C12-6E89-2DAE03E9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110"/>
            <a:ext cx="7810500" cy="645284"/>
          </a:xfrm>
        </p:spPr>
        <p:txBody>
          <a:bodyPr/>
          <a:lstStyle/>
          <a:p>
            <a:r>
              <a:rPr lang="en-US" dirty="0"/>
              <a:t>Premise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80D04B-74D5-E346-7B7C-BE20E2226B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548" y="2475761"/>
            <a:ext cx="3173184" cy="645284"/>
          </a:xfrm>
        </p:spPr>
        <p:txBody>
          <a:bodyPr anchor="ctr"/>
          <a:lstStyle/>
          <a:p>
            <a:pPr algn="ctr"/>
            <a:r>
              <a:rPr lang="en-US" sz="2400" b="0" i="1" dirty="0"/>
              <a:t>Retrofitting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0EE56C-31F3-7A8F-D5DC-1637C7DA68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8732" y="2475761"/>
            <a:ext cx="3115409" cy="645284"/>
          </a:xfrm>
        </p:spPr>
        <p:txBody>
          <a:bodyPr anchor="ctr"/>
          <a:lstStyle/>
          <a:p>
            <a:pPr algn="ctr"/>
            <a:r>
              <a:rPr lang="en-US" sz="2400" b="0" i="1" dirty="0"/>
              <a:t>Building Information Modeling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E7A45C-C6D0-1799-ED4F-3058BC7D9B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1540" y="2475761"/>
            <a:ext cx="3115409" cy="645284"/>
          </a:xfrm>
        </p:spPr>
        <p:txBody>
          <a:bodyPr anchor="ctr"/>
          <a:lstStyle/>
          <a:p>
            <a:pPr algn="ctr"/>
            <a:r>
              <a:rPr lang="en-US" sz="2400" b="0" i="1" dirty="0"/>
              <a:t>Augmented Reality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F1CA4-64A1-9821-7DA1-40F374FD2D7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7AEA9-E80B-DC8F-AE11-D87B37006C3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90F3A-06FA-425A-5EAA-8B63E045AB3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5" name="Content Placeholder 14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F2F783C5-BDFC-B0A5-784A-E27DA5F0C3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95" y="3262010"/>
            <a:ext cx="3729898" cy="2476238"/>
          </a:xfrm>
        </p:spPr>
      </p:pic>
      <p:pic>
        <p:nvPicPr>
          <p:cNvPr id="1026" name="Picture 2" descr="Rhinoceros 3D Logo PNG Vector (AI) Free Download">
            <a:extLst>
              <a:ext uri="{FF2B5EF4-FFF2-40B4-BE49-F238E27FC236}">
                <a16:creationId xmlns:a16="http://schemas.microsoft.com/office/drawing/2014/main" id="{970A3E41-C315-E421-6415-345FF256B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61" y="3279801"/>
            <a:ext cx="1295576" cy="12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kstations for Autodesk Revit | Puget Systems">
            <a:extLst>
              <a:ext uri="{FF2B5EF4-FFF2-40B4-BE49-F238E27FC236}">
                <a16:creationId xmlns:a16="http://schemas.microsoft.com/office/drawing/2014/main" id="{3D736159-70EA-4D9D-1A45-07435DC2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64" y="3269498"/>
            <a:ext cx="1321569" cy="13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57F501-32BF-EB17-83E6-A63A7D6473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47" b="87040" l="25099" r="67280">
                        <a14:foregroundMark x1="26982" y1="12287" x2="25887" y2="11929"/>
                        <a14:foregroundMark x1="29041" y1="12960" x2="27241" y2="12372"/>
                        <a14:foregroundMark x1="35348" y1="15022" x2="29041" y2="12960"/>
                        <a14:foregroundMark x1="25871" y1="12960" x2="25099" y2="64212"/>
                        <a14:foregroundMark x1="25887" y1="11929" x2="25871" y2="12960"/>
                        <a14:foregroundMark x1="53614" y1="80118" x2="65309" y2="87187"/>
                        <a14:foregroundMark x1="65309" y1="87187" x2="67280" y2="31811"/>
                        <a14:foregroundMark x1="25756" y1="8247" x2="25756" y2="8247"/>
                        <a14:backgroundMark x1="32457" y1="31222" x2="33114" y2="46244"/>
                        <a14:backgroundMark x1="42970" y1="45361" x2="43890" y2="49337"/>
                        <a14:backgroundMark x1="43758" y1="27393" x2="43758" y2="27393"/>
                        <a14:backgroundMark x1="51117" y1="56259" x2="51117" y2="56259"/>
                        <a14:backgroundMark x1="49540" y1="31664" x2="49540" y2="31664"/>
                        <a14:backgroundMark x1="27595" y1="62150" x2="27595" y2="62150"/>
                        <a14:backgroundMark x1="30618" y1="57585" x2="30618" y2="57585"/>
                        <a14:backgroundMark x1="42970" y1="64507" x2="42970" y2="64507"/>
                        <a14:backgroundMark x1="42444" y1="70398" x2="42444" y2="70398"/>
                        <a14:backgroundMark x1="44284" y1="61708" x2="44284" y2="61708"/>
                        <a14:backgroundMark x1="50854" y1="65096" x2="50854" y2="65096"/>
                        <a14:backgroundMark x1="50066" y1="69072" x2="50066" y2="69072"/>
                        <a14:backgroundMark x1="50197" y1="72901" x2="50197" y2="72901"/>
                        <a14:backgroundMark x1="59396" y1="79087" x2="59396" y2="79087"/>
                        <a14:backgroundMark x1="59264" y1="74374" x2="59264" y2="74374"/>
                        <a14:backgroundMark x1="27858" y1="12960" x2="27858" y2="12960"/>
                        <a14:backgroundMark x1="27464" y1="12960" x2="27070" y2="12518"/>
                      </a14:backgroundRemoval>
                    </a14:imgEffect>
                  </a14:imgLayer>
                </a14:imgProps>
              </a:ext>
            </a:extLst>
          </a:blip>
          <a:srcRect l="21102" t="5671" r="29776" b="8750"/>
          <a:stretch/>
        </p:blipFill>
        <p:spPr>
          <a:xfrm>
            <a:off x="6136149" y="4700241"/>
            <a:ext cx="1156984" cy="1798534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8850080-BDF2-6A91-0414-B952763B34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6" t="8352" r="28835" b="15849"/>
          <a:stretch/>
        </p:blipFill>
        <p:spPr>
          <a:xfrm>
            <a:off x="4658027" y="4658445"/>
            <a:ext cx="1156984" cy="1712715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C8FE39FE-B8F8-4528-414F-C7A807DACE62}"/>
              </a:ext>
            </a:extLst>
          </p:cNvPr>
          <p:cNvSpPr/>
          <p:nvPr/>
        </p:nvSpPr>
        <p:spPr>
          <a:xfrm>
            <a:off x="685799" y="1606453"/>
            <a:ext cx="10344151" cy="789930"/>
          </a:xfrm>
          <a:prstGeom prst="rightArrow">
            <a:avLst>
              <a:gd name="adj1" fmla="val 50000"/>
              <a:gd name="adj2" fmla="val 1496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Augmenting and displaying BIM data during retrofitting training</a:t>
            </a:r>
          </a:p>
        </p:txBody>
      </p:sp>
    </p:spTree>
    <p:extLst>
      <p:ext uri="{BB962C8B-B14F-4D97-AF65-F5344CB8AC3E}">
        <p14:creationId xmlns:p14="http://schemas.microsoft.com/office/powerpoint/2010/main" val="311701874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975AF8-B1C6-436B-A274-2C3ADC779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4273A0-A4DF-47AA-BF1F-8758123399CE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7207</TotalTime>
  <Words>268</Words>
  <Application>Microsoft Office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Nova</vt:lpstr>
      <vt:lpstr>Calibri</vt:lpstr>
      <vt:lpstr>Wingdings</vt:lpstr>
      <vt:lpstr>Theme1</vt:lpstr>
      <vt:lpstr>PowerPoint Presentation</vt:lpstr>
      <vt:lpstr>PowerPoint Presentation</vt:lpstr>
      <vt:lpstr>Study Design</vt:lpstr>
      <vt:lpstr>Cutout Area</vt:lpstr>
      <vt:lpstr>PowerPoint Presentation</vt:lpstr>
      <vt:lpstr>PowerPoint Presentation</vt:lpstr>
      <vt:lpstr>Thank you</vt:lpstr>
      <vt:lpstr>LEGACY SLIDES</vt:lpstr>
      <vt:lpstr>Premise</vt:lpstr>
      <vt:lpstr>Premise</vt:lpstr>
      <vt:lpstr>AR-BIM Demonstration</vt:lpstr>
      <vt:lpstr>Paper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John Sermarini</dc:creator>
  <cp:lastModifiedBy>John Sermarini</cp:lastModifiedBy>
  <cp:revision>28</cp:revision>
  <dcterms:created xsi:type="dcterms:W3CDTF">2023-03-14T22:44:14Z</dcterms:created>
  <dcterms:modified xsi:type="dcterms:W3CDTF">2023-03-21T20:43:41Z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